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unknown"/>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114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3B0F68-F06D-4C28-B225-6238BBED336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sl-SI"/>
        </a:p>
      </dgm:t>
    </dgm:pt>
    <dgm:pt modelId="{479240E8-F007-419F-A410-BE6B83D179E3}">
      <dgm:prSet phldrT="[besedilo]"/>
      <dgm:spPr/>
      <dgm:t>
        <a:bodyPr/>
        <a:lstStyle/>
        <a:p>
          <a:r>
            <a:rPr lang="sl-SI" dirty="0" smtClean="0"/>
            <a:t>PROJEKTNA</a:t>
          </a:r>
        </a:p>
        <a:p>
          <a:r>
            <a:rPr lang="sl-SI" dirty="0" smtClean="0"/>
            <a:t>NALOGA</a:t>
          </a:r>
          <a:endParaRPr lang="sl-SI" dirty="0"/>
        </a:p>
      </dgm:t>
    </dgm:pt>
    <dgm:pt modelId="{3404EE75-C858-42C4-BD33-948DD869E9D5}" type="parTrans" cxnId="{E111F0C9-9E69-4D6A-A089-6F09F2F21ABA}">
      <dgm:prSet/>
      <dgm:spPr/>
      <dgm:t>
        <a:bodyPr/>
        <a:lstStyle/>
        <a:p>
          <a:endParaRPr lang="sl-SI"/>
        </a:p>
      </dgm:t>
    </dgm:pt>
    <dgm:pt modelId="{D2F72ACF-D575-4DA2-A798-1F3DD8469A16}" type="sibTrans" cxnId="{E111F0C9-9E69-4D6A-A089-6F09F2F21ABA}">
      <dgm:prSet/>
      <dgm:spPr/>
      <dgm:t>
        <a:bodyPr/>
        <a:lstStyle/>
        <a:p>
          <a:endParaRPr lang="sl-SI"/>
        </a:p>
      </dgm:t>
    </dgm:pt>
    <dgm:pt modelId="{B9195B6A-15D9-4E4E-B33A-401C111E0300}">
      <dgm:prSet phldrT="[besedilo]" custT="1"/>
      <dgm:spPr/>
      <dgm:t>
        <a:bodyPr/>
        <a:lstStyle/>
        <a:p>
          <a:r>
            <a:rPr lang="sl-SI" sz="800" b="0" i="0" dirty="0" smtClean="0"/>
            <a:t>služi kot podlaga in izhodišče pri izdelovanju projektov. Na osnovi informacij projektne naloge arhitekt naprej raziskuje kontekst naloge, torej na skupek pogojev, ki jih je potrebno pri projektiranju upoštevati, če želimo razviti kakovostno arhitekturno rešitev. </a:t>
          </a:r>
          <a:endParaRPr lang="sl-SI" sz="800" dirty="0"/>
        </a:p>
      </dgm:t>
    </dgm:pt>
    <dgm:pt modelId="{1D99C8F4-1653-4605-A513-FE3488D0B88A}" type="parTrans" cxnId="{050219D4-F508-46C5-993B-27518AE458C9}">
      <dgm:prSet/>
      <dgm:spPr/>
      <dgm:t>
        <a:bodyPr/>
        <a:lstStyle/>
        <a:p>
          <a:endParaRPr lang="sl-SI"/>
        </a:p>
      </dgm:t>
    </dgm:pt>
    <dgm:pt modelId="{4720662F-FA92-43E2-9A79-94E4686912EF}" type="sibTrans" cxnId="{050219D4-F508-46C5-993B-27518AE458C9}">
      <dgm:prSet/>
      <dgm:spPr/>
      <dgm:t>
        <a:bodyPr/>
        <a:lstStyle/>
        <a:p>
          <a:endParaRPr lang="sl-SI"/>
        </a:p>
      </dgm:t>
    </dgm:pt>
    <dgm:pt modelId="{7D62E3D4-F8BD-46F8-9C11-1CA58B7F4667}">
      <dgm:prSet phldrT="[besedilo]" phldr="1"/>
      <dgm:spPr/>
      <dgm:t>
        <a:bodyPr/>
        <a:lstStyle/>
        <a:p>
          <a:endParaRPr lang="sl-SI" sz="900" dirty="0"/>
        </a:p>
      </dgm:t>
    </dgm:pt>
    <dgm:pt modelId="{D08CD743-7AD1-4035-B927-C8E77DFE5F59}" type="parTrans" cxnId="{447CAB3F-5222-4DBE-AE23-CC36FC1B5F93}">
      <dgm:prSet/>
      <dgm:spPr/>
      <dgm:t>
        <a:bodyPr/>
        <a:lstStyle/>
        <a:p>
          <a:endParaRPr lang="sl-SI"/>
        </a:p>
      </dgm:t>
    </dgm:pt>
    <dgm:pt modelId="{7FD1CD75-7E9B-46D1-8C61-1347D63D426A}" type="sibTrans" cxnId="{447CAB3F-5222-4DBE-AE23-CC36FC1B5F93}">
      <dgm:prSet/>
      <dgm:spPr/>
      <dgm:t>
        <a:bodyPr/>
        <a:lstStyle/>
        <a:p>
          <a:endParaRPr lang="sl-SI"/>
        </a:p>
      </dgm:t>
    </dgm:pt>
    <dgm:pt modelId="{F33FB7BC-317F-4455-8C8E-25BD0E606A4B}">
      <dgm:prSet phldrT="[besedilo]"/>
      <dgm:spPr/>
      <dgm:t>
        <a:bodyPr/>
        <a:lstStyle/>
        <a:p>
          <a:r>
            <a:rPr lang="sl-SI" dirty="0" smtClean="0"/>
            <a:t>ANALIZA IZBRANIH INFORMACIJ</a:t>
          </a:r>
          <a:endParaRPr lang="sl-SI" dirty="0"/>
        </a:p>
      </dgm:t>
    </dgm:pt>
    <dgm:pt modelId="{4D2A769E-D47D-403C-9B04-B6567E20E56D}" type="parTrans" cxnId="{16AA76CE-AF1E-44EF-9AC5-52BEF7AF9539}">
      <dgm:prSet/>
      <dgm:spPr/>
      <dgm:t>
        <a:bodyPr/>
        <a:lstStyle/>
        <a:p>
          <a:endParaRPr lang="sl-SI"/>
        </a:p>
      </dgm:t>
    </dgm:pt>
    <dgm:pt modelId="{4ADAC299-3B7B-4485-94DE-1FC24D67D089}" type="sibTrans" cxnId="{16AA76CE-AF1E-44EF-9AC5-52BEF7AF9539}">
      <dgm:prSet/>
      <dgm:spPr/>
      <dgm:t>
        <a:bodyPr/>
        <a:lstStyle/>
        <a:p>
          <a:endParaRPr lang="sl-SI"/>
        </a:p>
      </dgm:t>
    </dgm:pt>
    <dgm:pt modelId="{AFF44F78-A658-472A-8091-07DAC741E71E}">
      <dgm:prSet phldrT="[besedilo]"/>
      <dgm:spPr/>
      <dgm:t>
        <a:bodyPr/>
        <a:lstStyle/>
        <a:p>
          <a:r>
            <a:rPr lang="sl-SI" b="0" i="0" dirty="0" smtClean="0"/>
            <a:t>Pri tem arhitekt tudi že opredeli osrednji arhitekturni problem, na katerega bo skušal s svojo rešitvijo, kot je denimo stavba, odgovoriti.</a:t>
          </a:r>
          <a:endParaRPr lang="sl-SI" dirty="0"/>
        </a:p>
      </dgm:t>
    </dgm:pt>
    <dgm:pt modelId="{F1FC24C8-CE1B-4E96-98B5-EF7BFE9AC23B}" type="parTrans" cxnId="{0F395B8E-3E79-459B-B17A-039061AA609E}">
      <dgm:prSet/>
      <dgm:spPr/>
      <dgm:t>
        <a:bodyPr/>
        <a:lstStyle/>
        <a:p>
          <a:endParaRPr lang="sl-SI"/>
        </a:p>
      </dgm:t>
    </dgm:pt>
    <dgm:pt modelId="{4657B2E3-B68B-4749-B3F2-6E670A5420B7}" type="sibTrans" cxnId="{0F395B8E-3E79-459B-B17A-039061AA609E}">
      <dgm:prSet/>
      <dgm:spPr/>
      <dgm:t>
        <a:bodyPr/>
        <a:lstStyle/>
        <a:p>
          <a:endParaRPr lang="sl-SI"/>
        </a:p>
      </dgm:t>
    </dgm:pt>
    <dgm:pt modelId="{EEA89F33-7572-4E67-989C-3C77194B6376}">
      <dgm:prSet phldrT="[besedilo]" phldr="1"/>
      <dgm:spPr/>
      <dgm:t>
        <a:bodyPr/>
        <a:lstStyle/>
        <a:p>
          <a:endParaRPr lang="sl-SI"/>
        </a:p>
      </dgm:t>
    </dgm:pt>
    <dgm:pt modelId="{33831487-563A-4620-910E-BC0093E165C1}" type="parTrans" cxnId="{6C59F322-68CA-4854-BF78-304A422E23D8}">
      <dgm:prSet/>
      <dgm:spPr/>
      <dgm:t>
        <a:bodyPr/>
        <a:lstStyle/>
        <a:p>
          <a:endParaRPr lang="sl-SI"/>
        </a:p>
      </dgm:t>
    </dgm:pt>
    <dgm:pt modelId="{1CB28C1D-DE89-479D-8E6E-4E4BC86F6A87}" type="sibTrans" cxnId="{6C59F322-68CA-4854-BF78-304A422E23D8}">
      <dgm:prSet/>
      <dgm:spPr/>
      <dgm:t>
        <a:bodyPr/>
        <a:lstStyle/>
        <a:p>
          <a:endParaRPr lang="sl-SI"/>
        </a:p>
      </dgm:t>
    </dgm:pt>
    <dgm:pt modelId="{DD710397-C6E1-4A4F-B31A-6E672945A72E}">
      <dgm:prSet phldrT="[besedilo]"/>
      <dgm:spPr/>
      <dgm:t>
        <a:bodyPr/>
        <a:lstStyle/>
        <a:p>
          <a:r>
            <a:rPr lang="sl-SI" dirty="0" smtClean="0"/>
            <a:t> VIZUALNO RAZMIŠLJANJE</a:t>
          </a:r>
          <a:endParaRPr lang="sl-SI" dirty="0"/>
        </a:p>
      </dgm:t>
    </dgm:pt>
    <dgm:pt modelId="{747965EA-6E9D-4119-A04E-322A890C7FE4}" type="parTrans" cxnId="{3DC5CF56-EF45-4D0B-9398-CBA2A1043152}">
      <dgm:prSet/>
      <dgm:spPr/>
      <dgm:t>
        <a:bodyPr/>
        <a:lstStyle/>
        <a:p>
          <a:endParaRPr lang="sl-SI"/>
        </a:p>
      </dgm:t>
    </dgm:pt>
    <dgm:pt modelId="{60CC0918-5E7A-41FC-B9AB-61EB58309B18}" type="sibTrans" cxnId="{3DC5CF56-EF45-4D0B-9398-CBA2A1043152}">
      <dgm:prSet/>
      <dgm:spPr/>
      <dgm:t>
        <a:bodyPr/>
        <a:lstStyle/>
        <a:p>
          <a:endParaRPr lang="sl-SI"/>
        </a:p>
      </dgm:t>
    </dgm:pt>
    <dgm:pt modelId="{031F8358-FDC7-4375-A06E-30005A1EB315}">
      <dgm:prSet phldrT="[besedilo]"/>
      <dgm:spPr/>
      <dgm:t>
        <a:bodyPr/>
        <a:lstStyle/>
        <a:p>
          <a:r>
            <a:rPr lang="sl-SI" b="0" i="0" dirty="0" smtClean="0"/>
            <a:t>Pri </a:t>
          </a:r>
          <a:r>
            <a:rPr lang="sl-SI" b="0" i="0" dirty="0" smtClean="0"/>
            <a:t>analizi konteksta </a:t>
          </a:r>
          <a:r>
            <a:rPr lang="sl-SI" b="0" i="0" dirty="0" smtClean="0"/>
            <a:t>in iskanju rešitve je pomemben pristop tako imenovano </a:t>
          </a:r>
          <a:r>
            <a:rPr lang="sl-SI" b="1" i="0" dirty="0" smtClean="0"/>
            <a:t>vizualno razmišljanje</a:t>
          </a:r>
          <a:r>
            <a:rPr lang="sl-SI" b="0" i="0" dirty="0" smtClean="0"/>
            <a:t>, ki ga lahko opišemo kot reševanje odprtih vprašanj projekta skozi vizualizacijo analitičnih kot tudi sintetičnih korakov ali potez projektiranja. Projektant na ta način predstavi vprašanja in rešitve posamezne naloge v obliki skic, risb (na papirju ali računalniku), kolažev, arhitekturnih maket, ipd. Prehod od analize in oblikovanja vprašanj k oblikovanju odgovorov na zastavljena vprašanja se zgodi na način kreativne sinteze, za katero pa ne obstaja nobeno vnaprej določeno pravilo.</a:t>
          </a:r>
          <a:endParaRPr lang="sl-SI" dirty="0"/>
        </a:p>
      </dgm:t>
    </dgm:pt>
    <dgm:pt modelId="{85F2E4E5-4CAB-405C-AFA7-76191343B76E}" type="parTrans" cxnId="{8B73FBEC-C40F-43CD-8804-9D906D47A0D1}">
      <dgm:prSet/>
      <dgm:spPr/>
      <dgm:t>
        <a:bodyPr/>
        <a:lstStyle/>
        <a:p>
          <a:endParaRPr lang="sl-SI"/>
        </a:p>
      </dgm:t>
    </dgm:pt>
    <dgm:pt modelId="{192A4CE1-6856-49E6-A2C3-9D607973781C}" type="sibTrans" cxnId="{8B73FBEC-C40F-43CD-8804-9D906D47A0D1}">
      <dgm:prSet/>
      <dgm:spPr/>
      <dgm:t>
        <a:bodyPr/>
        <a:lstStyle/>
        <a:p>
          <a:endParaRPr lang="sl-SI"/>
        </a:p>
      </dgm:t>
    </dgm:pt>
    <dgm:pt modelId="{CB0F7754-C864-4682-8114-6E5AD50013E1}">
      <dgm:prSet phldrT="[besedilo]" phldr="1"/>
      <dgm:spPr/>
      <dgm:t>
        <a:bodyPr/>
        <a:lstStyle/>
        <a:p>
          <a:endParaRPr lang="sl-SI" dirty="0"/>
        </a:p>
      </dgm:t>
    </dgm:pt>
    <dgm:pt modelId="{ED4F0452-50E2-4002-9746-BB97112A9B34}" type="parTrans" cxnId="{D8B4B4E2-8EF4-48C0-B4DE-2F113860BD2A}">
      <dgm:prSet/>
      <dgm:spPr/>
      <dgm:t>
        <a:bodyPr/>
        <a:lstStyle/>
        <a:p>
          <a:endParaRPr lang="sl-SI"/>
        </a:p>
      </dgm:t>
    </dgm:pt>
    <dgm:pt modelId="{23FCAAA3-9029-4103-ACD6-2A6634FB6B7C}" type="sibTrans" cxnId="{D8B4B4E2-8EF4-48C0-B4DE-2F113860BD2A}">
      <dgm:prSet/>
      <dgm:spPr/>
      <dgm:t>
        <a:bodyPr/>
        <a:lstStyle/>
        <a:p>
          <a:endParaRPr lang="sl-SI"/>
        </a:p>
      </dgm:t>
    </dgm:pt>
    <dgm:pt modelId="{727032EC-5DD4-40D1-8106-B046FF12DFE2}" type="pres">
      <dgm:prSet presAssocID="{0E3B0F68-F06D-4C28-B225-6238BBED3360}" presName="linearFlow" presStyleCnt="0">
        <dgm:presLayoutVars>
          <dgm:dir/>
          <dgm:animLvl val="lvl"/>
          <dgm:resizeHandles val="exact"/>
        </dgm:presLayoutVars>
      </dgm:prSet>
      <dgm:spPr/>
      <dgm:t>
        <a:bodyPr/>
        <a:lstStyle/>
        <a:p>
          <a:endParaRPr lang="sl-SI"/>
        </a:p>
      </dgm:t>
    </dgm:pt>
    <dgm:pt modelId="{B4A8A073-99D3-4178-8A95-A6B9831D4C24}" type="pres">
      <dgm:prSet presAssocID="{479240E8-F007-419F-A410-BE6B83D179E3}" presName="composite" presStyleCnt="0"/>
      <dgm:spPr/>
    </dgm:pt>
    <dgm:pt modelId="{02FA8A73-9097-4D4B-9F7A-677E2331CE9C}" type="pres">
      <dgm:prSet presAssocID="{479240E8-F007-419F-A410-BE6B83D179E3}" presName="parentText" presStyleLbl="alignNode1" presStyleIdx="0" presStyleCnt="3">
        <dgm:presLayoutVars>
          <dgm:chMax val="1"/>
          <dgm:bulletEnabled val="1"/>
        </dgm:presLayoutVars>
      </dgm:prSet>
      <dgm:spPr/>
      <dgm:t>
        <a:bodyPr/>
        <a:lstStyle/>
        <a:p>
          <a:endParaRPr lang="sl-SI"/>
        </a:p>
      </dgm:t>
    </dgm:pt>
    <dgm:pt modelId="{3E9D8ACC-B20C-49F4-8031-86DB444A1333}" type="pres">
      <dgm:prSet presAssocID="{479240E8-F007-419F-A410-BE6B83D179E3}" presName="descendantText" presStyleLbl="alignAcc1" presStyleIdx="0" presStyleCnt="3">
        <dgm:presLayoutVars>
          <dgm:bulletEnabled val="1"/>
        </dgm:presLayoutVars>
      </dgm:prSet>
      <dgm:spPr/>
      <dgm:t>
        <a:bodyPr/>
        <a:lstStyle/>
        <a:p>
          <a:endParaRPr lang="sl-SI"/>
        </a:p>
      </dgm:t>
    </dgm:pt>
    <dgm:pt modelId="{6AE2518E-B6E9-49E7-814A-B1CD78F32DCC}" type="pres">
      <dgm:prSet presAssocID="{D2F72ACF-D575-4DA2-A798-1F3DD8469A16}" presName="sp" presStyleCnt="0"/>
      <dgm:spPr/>
    </dgm:pt>
    <dgm:pt modelId="{C2ABB47E-EAB9-4662-9D30-99F9C72D4517}" type="pres">
      <dgm:prSet presAssocID="{F33FB7BC-317F-4455-8C8E-25BD0E606A4B}" presName="composite" presStyleCnt="0"/>
      <dgm:spPr/>
    </dgm:pt>
    <dgm:pt modelId="{5058FC30-4ADB-48EE-95DC-568BADEE9973}" type="pres">
      <dgm:prSet presAssocID="{F33FB7BC-317F-4455-8C8E-25BD0E606A4B}" presName="parentText" presStyleLbl="alignNode1" presStyleIdx="1" presStyleCnt="3">
        <dgm:presLayoutVars>
          <dgm:chMax val="1"/>
          <dgm:bulletEnabled val="1"/>
        </dgm:presLayoutVars>
      </dgm:prSet>
      <dgm:spPr/>
      <dgm:t>
        <a:bodyPr/>
        <a:lstStyle/>
        <a:p>
          <a:endParaRPr lang="sl-SI"/>
        </a:p>
      </dgm:t>
    </dgm:pt>
    <dgm:pt modelId="{E2219CF1-EE21-453C-8C8C-F68B8A2BCA3E}" type="pres">
      <dgm:prSet presAssocID="{F33FB7BC-317F-4455-8C8E-25BD0E606A4B}" presName="descendantText" presStyleLbl="alignAcc1" presStyleIdx="1" presStyleCnt="3">
        <dgm:presLayoutVars>
          <dgm:bulletEnabled val="1"/>
        </dgm:presLayoutVars>
      </dgm:prSet>
      <dgm:spPr/>
      <dgm:t>
        <a:bodyPr/>
        <a:lstStyle/>
        <a:p>
          <a:endParaRPr lang="sl-SI"/>
        </a:p>
      </dgm:t>
    </dgm:pt>
    <dgm:pt modelId="{BC4DD186-8171-4263-86FB-E54B7DDC8EB3}" type="pres">
      <dgm:prSet presAssocID="{4ADAC299-3B7B-4485-94DE-1FC24D67D089}" presName="sp" presStyleCnt="0"/>
      <dgm:spPr/>
    </dgm:pt>
    <dgm:pt modelId="{9EBC50E3-1DB4-4F35-8D5B-E495699BEB9F}" type="pres">
      <dgm:prSet presAssocID="{DD710397-C6E1-4A4F-B31A-6E672945A72E}" presName="composite" presStyleCnt="0"/>
      <dgm:spPr/>
    </dgm:pt>
    <dgm:pt modelId="{54BA51B5-694E-4C2C-837D-EC6E58C38282}" type="pres">
      <dgm:prSet presAssocID="{DD710397-C6E1-4A4F-B31A-6E672945A72E}" presName="parentText" presStyleLbl="alignNode1" presStyleIdx="2" presStyleCnt="3">
        <dgm:presLayoutVars>
          <dgm:chMax val="1"/>
          <dgm:bulletEnabled val="1"/>
        </dgm:presLayoutVars>
      </dgm:prSet>
      <dgm:spPr/>
      <dgm:t>
        <a:bodyPr/>
        <a:lstStyle/>
        <a:p>
          <a:endParaRPr lang="sl-SI"/>
        </a:p>
      </dgm:t>
    </dgm:pt>
    <dgm:pt modelId="{3C8E6CB4-B396-4DBC-8EFE-0F56BC5F9053}" type="pres">
      <dgm:prSet presAssocID="{DD710397-C6E1-4A4F-B31A-6E672945A72E}" presName="descendantText" presStyleLbl="alignAcc1" presStyleIdx="2" presStyleCnt="3">
        <dgm:presLayoutVars>
          <dgm:bulletEnabled val="1"/>
        </dgm:presLayoutVars>
      </dgm:prSet>
      <dgm:spPr/>
      <dgm:t>
        <a:bodyPr/>
        <a:lstStyle/>
        <a:p>
          <a:endParaRPr lang="sl-SI"/>
        </a:p>
      </dgm:t>
    </dgm:pt>
  </dgm:ptLst>
  <dgm:cxnLst>
    <dgm:cxn modelId="{B5D0EB0B-6666-43E5-B3B2-9FCBDD581684}" type="presOf" srcId="{EEA89F33-7572-4E67-989C-3C77194B6376}" destId="{E2219CF1-EE21-453C-8C8C-F68B8A2BCA3E}" srcOrd="0" destOrd="1" presId="urn:microsoft.com/office/officeart/2005/8/layout/chevron2"/>
    <dgm:cxn modelId="{050219D4-F508-46C5-993B-27518AE458C9}" srcId="{479240E8-F007-419F-A410-BE6B83D179E3}" destId="{B9195B6A-15D9-4E4E-B33A-401C111E0300}" srcOrd="0" destOrd="0" parTransId="{1D99C8F4-1653-4605-A513-FE3488D0B88A}" sibTransId="{4720662F-FA92-43E2-9A79-94E4686912EF}"/>
    <dgm:cxn modelId="{16AA76CE-AF1E-44EF-9AC5-52BEF7AF9539}" srcId="{0E3B0F68-F06D-4C28-B225-6238BBED3360}" destId="{F33FB7BC-317F-4455-8C8E-25BD0E606A4B}" srcOrd="1" destOrd="0" parTransId="{4D2A769E-D47D-403C-9B04-B6567E20E56D}" sibTransId="{4ADAC299-3B7B-4485-94DE-1FC24D67D089}"/>
    <dgm:cxn modelId="{D3AD8944-23FA-4DE1-81E1-D3A7C8458F12}" type="presOf" srcId="{B9195B6A-15D9-4E4E-B33A-401C111E0300}" destId="{3E9D8ACC-B20C-49F4-8031-86DB444A1333}" srcOrd="0" destOrd="0" presId="urn:microsoft.com/office/officeart/2005/8/layout/chevron2"/>
    <dgm:cxn modelId="{961928EE-7570-4ACB-AF8A-0326AB862692}" type="presOf" srcId="{F33FB7BC-317F-4455-8C8E-25BD0E606A4B}" destId="{5058FC30-4ADB-48EE-95DC-568BADEE9973}" srcOrd="0" destOrd="0" presId="urn:microsoft.com/office/officeart/2005/8/layout/chevron2"/>
    <dgm:cxn modelId="{67BD63B9-6F33-43C0-895B-1D54DFE94F95}" type="presOf" srcId="{0E3B0F68-F06D-4C28-B225-6238BBED3360}" destId="{727032EC-5DD4-40D1-8106-B046FF12DFE2}" srcOrd="0" destOrd="0" presId="urn:microsoft.com/office/officeart/2005/8/layout/chevron2"/>
    <dgm:cxn modelId="{CE975C75-A48F-407D-8604-9C1062A1A6EA}" type="presOf" srcId="{7D62E3D4-F8BD-46F8-9C11-1CA58B7F4667}" destId="{3E9D8ACC-B20C-49F4-8031-86DB444A1333}" srcOrd="0" destOrd="1" presId="urn:microsoft.com/office/officeart/2005/8/layout/chevron2"/>
    <dgm:cxn modelId="{E111F0C9-9E69-4D6A-A089-6F09F2F21ABA}" srcId="{0E3B0F68-F06D-4C28-B225-6238BBED3360}" destId="{479240E8-F007-419F-A410-BE6B83D179E3}" srcOrd="0" destOrd="0" parTransId="{3404EE75-C858-42C4-BD33-948DD869E9D5}" sibTransId="{D2F72ACF-D575-4DA2-A798-1F3DD8469A16}"/>
    <dgm:cxn modelId="{2AC227A7-0DE2-4D01-8D24-4ED9EC027988}" type="presOf" srcId="{DD710397-C6E1-4A4F-B31A-6E672945A72E}" destId="{54BA51B5-694E-4C2C-837D-EC6E58C38282}" srcOrd="0" destOrd="0" presId="urn:microsoft.com/office/officeart/2005/8/layout/chevron2"/>
    <dgm:cxn modelId="{3DC5CF56-EF45-4D0B-9398-CBA2A1043152}" srcId="{0E3B0F68-F06D-4C28-B225-6238BBED3360}" destId="{DD710397-C6E1-4A4F-B31A-6E672945A72E}" srcOrd="2" destOrd="0" parTransId="{747965EA-6E9D-4119-A04E-322A890C7FE4}" sibTransId="{60CC0918-5E7A-41FC-B9AB-61EB58309B18}"/>
    <dgm:cxn modelId="{AE006C21-845B-4870-B50E-4EC0BD392459}" type="presOf" srcId="{479240E8-F007-419F-A410-BE6B83D179E3}" destId="{02FA8A73-9097-4D4B-9F7A-677E2331CE9C}" srcOrd="0" destOrd="0" presId="urn:microsoft.com/office/officeart/2005/8/layout/chevron2"/>
    <dgm:cxn modelId="{447CAB3F-5222-4DBE-AE23-CC36FC1B5F93}" srcId="{479240E8-F007-419F-A410-BE6B83D179E3}" destId="{7D62E3D4-F8BD-46F8-9C11-1CA58B7F4667}" srcOrd="1" destOrd="0" parTransId="{D08CD743-7AD1-4035-B927-C8E77DFE5F59}" sibTransId="{7FD1CD75-7E9B-46D1-8C61-1347D63D426A}"/>
    <dgm:cxn modelId="{D8B4B4E2-8EF4-48C0-B4DE-2F113860BD2A}" srcId="{DD710397-C6E1-4A4F-B31A-6E672945A72E}" destId="{CB0F7754-C864-4682-8114-6E5AD50013E1}" srcOrd="1" destOrd="0" parTransId="{ED4F0452-50E2-4002-9746-BB97112A9B34}" sibTransId="{23FCAAA3-9029-4103-ACD6-2A6634FB6B7C}"/>
    <dgm:cxn modelId="{DF5CCCAB-5441-41B3-ADB6-91C767364BE3}" type="presOf" srcId="{031F8358-FDC7-4375-A06E-30005A1EB315}" destId="{3C8E6CB4-B396-4DBC-8EFE-0F56BC5F9053}" srcOrd="0" destOrd="0" presId="urn:microsoft.com/office/officeart/2005/8/layout/chevron2"/>
    <dgm:cxn modelId="{0F395B8E-3E79-459B-B17A-039061AA609E}" srcId="{F33FB7BC-317F-4455-8C8E-25BD0E606A4B}" destId="{AFF44F78-A658-472A-8091-07DAC741E71E}" srcOrd="0" destOrd="0" parTransId="{F1FC24C8-CE1B-4E96-98B5-EF7BFE9AC23B}" sibTransId="{4657B2E3-B68B-4749-B3F2-6E670A5420B7}"/>
    <dgm:cxn modelId="{9185988E-C3A7-49BA-BE7F-11240F473433}" type="presOf" srcId="{CB0F7754-C864-4682-8114-6E5AD50013E1}" destId="{3C8E6CB4-B396-4DBC-8EFE-0F56BC5F9053}" srcOrd="0" destOrd="1" presId="urn:microsoft.com/office/officeart/2005/8/layout/chevron2"/>
    <dgm:cxn modelId="{8B73FBEC-C40F-43CD-8804-9D906D47A0D1}" srcId="{DD710397-C6E1-4A4F-B31A-6E672945A72E}" destId="{031F8358-FDC7-4375-A06E-30005A1EB315}" srcOrd="0" destOrd="0" parTransId="{85F2E4E5-4CAB-405C-AFA7-76191343B76E}" sibTransId="{192A4CE1-6856-49E6-A2C3-9D607973781C}"/>
    <dgm:cxn modelId="{6C59F322-68CA-4854-BF78-304A422E23D8}" srcId="{F33FB7BC-317F-4455-8C8E-25BD0E606A4B}" destId="{EEA89F33-7572-4E67-989C-3C77194B6376}" srcOrd="1" destOrd="0" parTransId="{33831487-563A-4620-910E-BC0093E165C1}" sibTransId="{1CB28C1D-DE89-479D-8E6E-4E4BC86F6A87}"/>
    <dgm:cxn modelId="{E2C60167-8A28-40B1-8048-E9F3F8AB6DA5}" type="presOf" srcId="{AFF44F78-A658-472A-8091-07DAC741E71E}" destId="{E2219CF1-EE21-453C-8C8C-F68B8A2BCA3E}" srcOrd="0" destOrd="0" presId="urn:microsoft.com/office/officeart/2005/8/layout/chevron2"/>
    <dgm:cxn modelId="{4615BD21-DCB5-48D9-AF7E-F1B78A39B7C1}" type="presParOf" srcId="{727032EC-5DD4-40D1-8106-B046FF12DFE2}" destId="{B4A8A073-99D3-4178-8A95-A6B9831D4C24}" srcOrd="0" destOrd="0" presId="urn:microsoft.com/office/officeart/2005/8/layout/chevron2"/>
    <dgm:cxn modelId="{FF08E125-A25B-4648-93EA-28C354AB4A25}" type="presParOf" srcId="{B4A8A073-99D3-4178-8A95-A6B9831D4C24}" destId="{02FA8A73-9097-4D4B-9F7A-677E2331CE9C}" srcOrd="0" destOrd="0" presId="urn:microsoft.com/office/officeart/2005/8/layout/chevron2"/>
    <dgm:cxn modelId="{D1588C5F-1C65-47D5-98B2-97DAE0DB4E09}" type="presParOf" srcId="{B4A8A073-99D3-4178-8A95-A6B9831D4C24}" destId="{3E9D8ACC-B20C-49F4-8031-86DB444A1333}" srcOrd="1" destOrd="0" presId="urn:microsoft.com/office/officeart/2005/8/layout/chevron2"/>
    <dgm:cxn modelId="{40C9CAED-460B-441B-ACBF-87521B496BB0}" type="presParOf" srcId="{727032EC-5DD4-40D1-8106-B046FF12DFE2}" destId="{6AE2518E-B6E9-49E7-814A-B1CD78F32DCC}" srcOrd="1" destOrd="0" presId="urn:microsoft.com/office/officeart/2005/8/layout/chevron2"/>
    <dgm:cxn modelId="{6A77C279-758B-41A3-9FDA-67AE165A99BF}" type="presParOf" srcId="{727032EC-5DD4-40D1-8106-B046FF12DFE2}" destId="{C2ABB47E-EAB9-4662-9D30-99F9C72D4517}" srcOrd="2" destOrd="0" presId="urn:microsoft.com/office/officeart/2005/8/layout/chevron2"/>
    <dgm:cxn modelId="{72272103-7801-46BE-9EF5-8471233CBDE5}" type="presParOf" srcId="{C2ABB47E-EAB9-4662-9D30-99F9C72D4517}" destId="{5058FC30-4ADB-48EE-95DC-568BADEE9973}" srcOrd="0" destOrd="0" presId="urn:microsoft.com/office/officeart/2005/8/layout/chevron2"/>
    <dgm:cxn modelId="{A27329CC-09D1-4F8B-A9F7-4394F5E9CE90}" type="presParOf" srcId="{C2ABB47E-EAB9-4662-9D30-99F9C72D4517}" destId="{E2219CF1-EE21-453C-8C8C-F68B8A2BCA3E}" srcOrd="1" destOrd="0" presId="urn:microsoft.com/office/officeart/2005/8/layout/chevron2"/>
    <dgm:cxn modelId="{7207C1CE-2582-4492-AC08-48318948CE04}" type="presParOf" srcId="{727032EC-5DD4-40D1-8106-B046FF12DFE2}" destId="{BC4DD186-8171-4263-86FB-E54B7DDC8EB3}" srcOrd="3" destOrd="0" presId="urn:microsoft.com/office/officeart/2005/8/layout/chevron2"/>
    <dgm:cxn modelId="{76842AA8-175F-468D-8F46-2B50AA2BB558}" type="presParOf" srcId="{727032EC-5DD4-40D1-8106-B046FF12DFE2}" destId="{9EBC50E3-1DB4-4F35-8D5B-E495699BEB9F}" srcOrd="4" destOrd="0" presId="urn:microsoft.com/office/officeart/2005/8/layout/chevron2"/>
    <dgm:cxn modelId="{8AEF8705-4A1D-43DA-84B0-68BCAFD2C728}" type="presParOf" srcId="{9EBC50E3-1DB4-4F35-8D5B-E495699BEB9F}" destId="{54BA51B5-694E-4C2C-837D-EC6E58C38282}" srcOrd="0" destOrd="0" presId="urn:microsoft.com/office/officeart/2005/8/layout/chevron2"/>
    <dgm:cxn modelId="{F482FE33-013C-410D-96BF-4AE273B3B172}" type="presParOf" srcId="{9EBC50E3-1DB4-4F35-8D5B-E495699BEB9F}" destId="{3C8E6CB4-B396-4DBC-8EFE-0F56BC5F9053}"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FA8A73-9097-4D4B-9F7A-677E2331CE9C}">
      <dsp:nvSpPr>
        <dsp:cNvPr id="0" name=""/>
        <dsp:cNvSpPr/>
      </dsp:nvSpPr>
      <dsp:spPr>
        <a:xfrm rot="5400000">
          <a:off x="-245635" y="246082"/>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sl-SI" sz="1100" kern="1200" dirty="0" smtClean="0"/>
            <a:t>PROJEKTNA</a:t>
          </a:r>
        </a:p>
        <a:p>
          <a:pPr lvl="0" algn="ctr" defTabSz="488950">
            <a:lnSpc>
              <a:spcPct val="90000"/>
            </a:lnSpc>
            <a:spcBef>
              <a:spcPct val="0"/>
            </a:spcBef>
            <a:spcAft>
              <a:spcPct val="35000"/>
            </a:spcAft>
          </a:pPr>
          <a:r>
            <a:rPr lang="sl-SI" sz="1100" kern="1200" dirty="0" smtClean="0"/>
            <a:t>NALOGA</a:t>
          </a:r>
          <a:endParaRPr lang="sl-SI" sz="1100" kern="1200" dirty="0"/>
        </a:p>
      </dsp:txBody>
      <dsp:txXfrm rot="-5400000">
        <a:off x="1" y="573596"/>
        <a:ext cx="1146297" cy="491270"/>
      </dsp:txXfrm>
    </dsp:sp>
    <dsp:sp modelId="{3E9D8ACC-B20C-49F4-8031-86DB444A1333}">
      <dsp:nvSpPr>
        <dsp:cNvPr id="0" name=""/>
        <dsp:cNvSpPr/>
      </dsp:nvSpPr>
      <dsp:spPr>
        <a:xfrm rot="5400000">
          <a:off x="2098339" y="-951594"/>
          <a:ext cx="1064418" cy="296850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896" tIns="5080" rIns="5080" bIns="5080" numCol="1" spcCol="1270" anchor="ctr" anchorCtr="0">
          <a:noAutofit/>
        </a:bodyPr>
        <a:lstStyle/>
        <a:p>
          <a:pPr marL="57150" lvl="1" indent="-57150" algn="l" defTabSz="355600">
            <a:lnSpc>
              <a:spcPct val="90000"/>
            </a:lnSpc>
            <a:spcBef>
              <a:spcPct val="0"/>
            </a:spcBef>
            <a:spcAft>
              <a:spcPct val="15000"/>
            </a:spcAft>
            <a:buChar char="••"/>
          </a:pPr>
          <a:r>
            <a:rPr lang="sl-SI" sz="800" b="0" i="0" kern="1200" dirty="0" smtClean="0"/>
            <a:t>služi kot podlaga in izhodišče pri izdelovanju projektov. Na osnovi informacij projektne naloge arhitekt naprej raziskuje kontekst naloge, torej na skupek pogojev, ki jih je potrebno pri projektiranju upoštevati, če želimo razviti kakovostno arhitekturno rešitev. </a:t>
          </a:r>
          <a:endParaRPr lang="sl-SI" sz="800" kern="1200" dirty="0"/>
        </a:p>
        <a:p>
          <a:pPr marL="57150" lvl="1" indent="-57150" algn="l" defTabSz="400050">
            <a:lnSpc>
              <a:spcPct val="90000"/>
            </a:lnSpc>
            <a:spcBef>
              <a:spcPct val="0"/>
            </a:spcBef>
            <a:spcAft>
              <a:spcPct val="15000"/>
            </a:spcAft>
            <a:buChar char="••"/>
          </a:pPr>
          <a:endParaRPr lang="sl-SI" sz="900" kern="1200" dirty="0"/>
        </a:p>
      </dsp:txBody>
      <dsp:txXfrm rot="-5400000">
        <a:off x="1146298" y="52408"/>
        <a:ext cx="2916541" cy="960496"/>
      </dsp:txXfrm>
    </dsp:sp>
    <dsp:sp modelId="{5058FC30-4ADB-48EE-95DC-568BADEE9973}">
      <dsp:nvSpPr>
        <dsp:cNvPr id="0" name=""/>
        <dsp:cNvSpPr/>
      </dsp:nvSpPr>
      <dsp:spPr>
        <a:xfrm rot="5400000">
          <a:off x="-245635" y="1689832"/>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sl-SI" sz="1100" kern="1200" dirty="0" smtClean="0"/>
            <a:t>ANALIZA IZBRANIH INFORMACIJ</a:t>
          </a:r>
          <a:endParaRPr lang="sl-SI" sz="1100" kern="1200" dirty="0"/>
        </a:p>
      </dsp:txBody>
      <dsp:txXfrm rot="-5400000">
        <a:off x="1" y="2017346"/>
        <a:ext cx="1146297" cy="491270"/>
      </dsp:txXfrm>
    </dsp:sp>
    <dsp:sp modelId="{E2219CF1-EE21-453C-8C8C-F68B8A2BCA3E}">
      <dsp:nvSpPr>
        <dsp:cNvPr id="0" name=""/>
        <dsp:cNvSpPr/>
      </dsp:nvSpPr>
      <dsp:spPr>
        <a:xfrm rot="5400000">
          <a:off x="2098339" y="492155"/>
          <a:ext cx="1064418" cy="296850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784" tIns="4445" rIns="4445" bIns="4445" numCol="1" spcCol="1270" anchor="ctr" anchorCtr="0">
          <a:noAutofit/>
        </a:bodyPr>
        <a:lstStyle/>
        <a:p>
          <a:pPr marL="57150" lvl="1" indent="-57150" algn="l" defTabSz="311150">
            <a:lnSpc>
              <a:spcPct val="90000"/>
            </a:lnSpc>
            <a:spcBef>
              <a:spcPct val="0"/>
            </a:spcBef>
            <a:spcAft>
              <a:spcPct val="15000"/>
            </a:spcAft>
            <a:buChar char="••"/>
          </a:pPr>
          <a:r>
            <a:rPr lang="sl-SI" sz="700" b="0" i="0" kern="1200" dirty="0" smtClean="0"/>
            <a:t>Pri tem arhitekt tudi že opredeli osrednji arhitekturni problem, na katerega bo skušal s svojo rešitvijo, kot je denimo stavba, odgovoriti.</a:t>
          </a:r>
          <a:endParaRPr lang="sl-SI" sz="700" kern="1200" dirty="0"/>
        </a:p>
        <a:p>
          <a:pPr marL="57150" lvl="1" indent="-57150" algn="l" defTabSz="311150">
            <a:lnSpc>
              <a:spcPct val="90000"/>
            </a:lnSpc>
            <a:spcBef>
              <a:spcPct val="0"/>
            </a:spcBef>
            <a:spcAft>
              <a:spcPct val="15000"/>
            </a:spcAft>
            <a:buChar char="••"/>
          </a:pPr>
          <a:endParaRPr lang="sl-SI" sz="700" kern="1200"/>
        </a:p>
      </dsp:txBody>
      <dsp:txXfrm rot="-5400000">
        <a:off x="1146298" y="1496158"/>
        <a:ext cx="2916541" cy="960496"/>
      </dsp:txXfrm>
    </dsp:sp>
    <dsp:sp modelId="{54BA51B5-694E-4C2C-837D-EC6E58C38282}">
      <dsp:nvSpPr>
        <dsp:cNvPr id="0" name=""/>
        <dsp:cNvSpPr/>
      </dsp:nvSpPr>
      <dsp:spPr>
        <a:xfrm rot="5400000">
          <a:off x="-245635" y="3133582"/>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sl-SI" sz="1100" kern="1200" dirty="0" smtClean="0"/>
            <a:t> VIZUALNO RAZMIŠLJANJE</a:t>
          </a:r>
          <a:endParaRPr lang="sl-SI" sz="1100" kern="1200" dirty="0"/>
        </a:p>
      </dsp:txBody>
      <dsp:txXfrm rot="-5400000">
        <a:off x="1" y="3461096"/>
        <a:ext cx="1146297" cy="491270"/>
      </dsp:txXfrm>
    </dsp:sp>
    <dsp:sp modelId="{3C8E6CB4-B396-4DBC-8EFE-0F56BC5F9053}">
      <dsp:nvSpPr>
        <dsp:cNvPr id="0" name=""/>
        <dsp:cNvSpPr/>
      </dsp:nvSpPr>
      <dsp:spPr>
        <a:xfrm rot="5400000">
          <a:off x="2098339" y="1935905"/>
          <a:ext cx="1064418" cy="296850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784" tIns="4445" rIns="4445" bIns="4445" numCol="1" spcCol="1270" anchor="ctr" anchorCtr="0">
          <a:noAutofit/>
        </a:bodyPr>
        <a:lstStyle/>
        <a:p>
          <a:pPr marL="57150" lvl="1" indent="-57150" algn="l" defTabSz="311150">
            <a:lnSpc>
              <a:spcPct val="90000"/>
            </a:lnSpc>
            <a:spcBef>
              <a:spcPct val="0"/>
            </a:spcBef>
            <a:spcAft>
              <a:spcPct val="15000"/>
            </a:spcAft>
            <a:buChar char="••"/>
          </a:pPr>
          <a:r>
            <a:rPr lang="sl-SI" sz="700" b="0" i="0" kern="1200" dirty="0" smtClean="0"/>
            <a:t>Pri </a:t>
          </a:r>
          <a:r>
            <a:rPr lang="sl-SI" sz="700" b="0" i="0" kern="1200" dirty="0" smtClean="0"/>
            <a:t>analizi konteksta </a:t>
          </a:r>
          <a:r>
            <a:rPr lang="sl-SI" sz="700" b="0" i="0" kern="1200" dirty="0" smtClean="0"/>
            <a:t>in iskanju rešitve je pomemben pristop tako imenovano </a:t>
          </a:r>
          <a:r>
            <a:rPr lang="sl-SI" sz="700" b="1" i="0" kern="1200" dirty="0" smtClean="0"/>
            <a:t>vizualno razmišljanje</a:t>
          </a:r>
          <a:r>
            <a:rPr lang="sl-SI" sz="700" b="0" i="0" kern="1200" dirty="0" smtClean="0"/>
            <a:t>, ki ga lahko opišemo kot reševanje odprtih vprašanj projekta skozi vizualizacijo analitičnih kot tudi sintetičnih korakov ali potez projektiranja. Projektant na ta način predstavi vprašanja in rešitve posamezne naloge v obliki skic, risb (na papirju ali računalniku), kolažev, arhitekturnih maket, ipd. Prehod od analize in oblikovanja vprašanj k oblikovanju odgovorov na zastavljena vprašanja se zgodi na način kreativne sinteze, za katero pa ne obstaja nobeno vnaprej določeno pravilo.</a:t>
          </a:r>
          <a:endParaRPr lang="sl-SI" sz="700" kern="1200" dirty="0"/>
        </a:p>
        <a:p>
          <a:pPr marL="57150" lvl="1" indent="-57150" algn="l" defTabSz="311150">
            <a:lnSpc>
              <a:spcPct val="90000"/>
            </a:lnSpc>
            <a:spcBef>
              <a:spcPct val="0"/>
            </a:spcBef>
            <a:spcAft>
              <a:spcPct val="15000"/>
            </a:spcAft>
            <a:buChar char="••"/>
          </a:pPr>
          <a:endParaRPr lang="sl-SI" sz="700" kern="1200"/>
        </a:p>
      </dsp:txBody>
      <dsp:txXfrm rot="-5400000">
        <a:off x="1146298" y="2939908"/>
        <a:ext cx="2916541" cy="96049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Kliknite, če želite urediti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Kliknite, če želite urediti slog podnaslova matrice</a:t>
            </a:r>
            <a:endParaRPr lang="sl-SI"/>
          </a:p>
        </p:txBody>
      </p:sp>
      <p:sp>
        <p:nvSpPr>
          <p:cNvPr id="4" name="Ograda datuma 3"/>
          <p:cNvSpPr>
            <a:spLocks noGrp="1"/>
          </p:cNvSpPr>
          <p:nvPr>
            <p:ph type="dt" sz="half" idx="10"/>
          </p:nvPr>
        </p:nvSpPr>
        <p:spPr/>
        <p:txBody>
          <a:bodyPr/>
          <a:lstStyle/>
          <a:p>
            <a:fld id="{6C412925-0905-488F-A56C-94E344C1100C}" type="datetimeFigureOut">
              <a:rPr lang="sl-SI" smtClean="0"/>
              <a:t>18.1.2021</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4CA12708-499C-4C05-9C3F-EFAC317E8BAC}" type="slidenum">
              <a:rPr lang="sl-SI" smtClean="0"/>
              <a:t>‹N°›</a:t>
            </a:fld>
            <a:endParaRPr 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6C412925-0905-488F-A56C-94E344C1100C}" type="datetimeFigureOut">
              <a:rPr lang="sl-SI" smtClean="0"/>
              <a:t>18.1.2021</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4CA12708-499C-4C05-9C3F-EFAC317E8BAC}" type="slidenum">
              <a:rPr lang="sl-SI" smtClean="0"/>
              <a:t>‹N°›</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6C412925-0905-488F-A56C-94E344C1100C}" type="datetimeFigureOut">
              <a:rPr lang="sl-SI" smtClean="0"/>
              <a:t>18.1.2021</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4CA12708-499C-4C05-9C3F-EFAC317E8BAC}" type="slidenum">
              <a:rPr lang="sl-SI" smtClean="0"/>
              <a:t>‹N°›</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idx="1"/>
          </p:nvPr>
        </p:nvSpPr>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6C412925-0905-488F-A56C-94E344C1100C}" type="datetimeFigureOut">
              <a:rPr lang="sl-SI" smtClean="0"/>
              <a:t>18.1.2021</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4CA12708-499C-4C05-9C3F-EFAC317E8BAC}" type="slidenum">
              <a:rPr lang="sl-SI" smtClean="0"/>
              <a:t>‹N°›</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Kliknite, če želite urediti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Kliknite, če želite urediti sloge besedila matrice</a:t>
            </a:r>
          </a:p>
        </p:txBody>
      </p:sp>
      <p:sp>
        <p:nvSpPr>
          <p:cNvPr id="4" name="Ograda datuma 3"/>
          <p:cNvSpPr>
            <a:spLocks noGrp="1"/>
          </p:cNvSpPr>
          <p:nvPr>
            <p:ph type="dt" sz="half" idx="10"/>
          </p:nvPr>
        </p:nvSpPr>
        <p:spPr/>
        <p:txBody>
          <a:bodyPr/>
          <a:lstStyle/>
          <a:p>
            <a:fld id="{6C412925-0905-488F-A56C-94E344C1100C}" type="datetimeFigureOut">
              <a:rPr lang="sl-SI" smtClean="0"/>
              <a:t>18.1.2021</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4CA12708-499C-4C05-9C3F-EFAC317E8BAC}" type="slidenum">
              <a:rPr lang="sl-SI" smtClean="0"/>
              <a:t>‹N°›</a:t>
            </a:fld>
            <a:endParaRPr lang="sl-S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4"/>
          <p:cNvSpPr>
            <a:spLocks noGrp="1"/>
          </p:cNvSpPr>
          <p:nvPr>
            <p:ph type="dt" sz="half" idx="10"/>
          </p:nvPr>
        </p:nvSpPr>
        <p:spPr/>
        <p:txBody>
          <a:bodyPr/>
          <a:lstStyle/>
          <a:p>
            <a:fld id="{6C412925-0905-488F-A56C-94E344C1100C}" type="datetimeFigureOut">
              <a:rPr lang="sl-SI" smtClean="0"/>
              <a:t>18.1.2021</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4CA12708-499C-4C05-9C3F-EFAC317E8BAC}" type="slidenum">
              <a:rPr lang="sl-SI" smtClean="0"/>
              <a:t>‹N°›</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6"/>
          <p:cNvSpPr>
            <a:spLocks noGrp="1"/>
          </p:cNvSpPr>
          <p:nvPr>
            <p:ph type="dt" sz="half" idx="10"/>
          </p:nvPr>
        </p:nvSpPr>
        <p:spPr/>
        <p:txBody>
          <a:bodyPr/>
          <a:lstStyle/>
          <a:p>
            <a:fld id="{6C412925-0905-488F-A56C-94E344C1100C}" type="datetimeFigureOut">
              <a:rPr lang="sl-SI" smtClean="0"/>
              <a:t>18.1.2021</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4CA12708-499C-4C05-9C3F-EFAC317E8BAC}" type="slidenum">
              <a:rPr lang="sl-SI" smtClean="0"/>
              <a:t>‹N°›</a:t>
            </a:fld>
            <a:endParaRPr lang="sl-S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datuma 2"/>
          <p:cNvSpPr>
            <a:spLocks noGrp="1"/>
          </p:cNvSpPr>
          <p:nvPr>
            <p:ph type="dt" sz="half" idx="10"/>
          </p:nvPr>
        </p:nvSpPr>
        <p:spPr/>
        <p:txBody>
          <a:bodyPr/>
          <a:lstStyle/>
          <a:p>
            <a:fld id="{6C412925-0905-488F-A56C-94E344C1100C}" type="datetimeFigureOut">
              <a:rPr lang="sl-SI" smtClean="0"/>
              <a:t>18.1.2021</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4CA12708-499C-4C05-9C3F-EFAC317E8BAC}" type="slidenum">
              <a:rPr lang="sl-SI" smtClean="0"/>
              <a:t>‹N°›</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6C412925-0905-488F-A56C-94E344C1100C}" type="datetimeFigureOut">
              <a:rPr lang="sl-SI" smtClean="0"/>
              <a:t>18.1.2021</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4CA12708-499C-4C05-9C3F-EFAC317E8BAC}" type="slidenum">
              <a:rPr lang="sl-SI" smtClean="0"/>
              <a:t>‹N°›</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Kliknite, če želite urediti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4"/>
          <p:cNvSpPr>
            <a:spLocks noGrp="1"/>
          </p:cNvSpPr>
          <p:nvPr>
            <p:ph type="dt" sz="half" idx="10"/>
          </p:nvPr>
        </p:nvSpPr>
        <p:spPr/>
        <p:txBody>
          <a:bodyPr/>
          <a:lstStyle/>
          <a:p>
            <a:fld id="{6C412925-0905-488F-A56C-94E344C1100C}" type="datetimeFigureOut">
              <a:rPr lang="sl-SI" smtClean="0"/>
              <a:t>18.1.2021</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4CA12708-499C-4C05-9C3F-EFAC317E8BAC}" type="slidenum">
              <a:rPr lang="sl-SI" smtClean="0"/>
              <a:t>‹N°›</a:t>
            </a:fld>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Kliknite, če želite urediti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4"/>
          <p:cNvSpPr>
            <a:spLocks noGrp="1"/>
          </p:cNvSpPr>
          <p:nvPr>
            <p:ph type="dt" sz="half" idx="10"/>
          </p:nvPr>
        </p:nvSpPr>
        <p:spPr/>
        <p:txBody>
          <a:bodyPr/>
          <a:lstStyle/>
          <a:p>
            <a:fld id="{6C412925-0905-488F-A56C-94E344C1100C}" type="datetimeFigureOut">
              <a:rPr lang="sl-SI" smtClean="0"/>
              <a:t>18.1.2021</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4CA12708-499C-4C05-9C3F-EFAC317E8BAC}" type="slidenum">
              <a:rPr lang="sl-SI" smtClean="0"/>
              <a:t>‹N°›</a:t>
            </a:fld>
            <a:endParaRPr lang="sl-S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412925-0905-488F-A56C-94E344C1100C}" type="datetimeFigureOut">
              <a:rPr lang="sl-SI" smtClean="0"/>
              <a:t>18.1.2021</a:t>
            </a:fld>
            <a:endParaRPr lang="sl-SI"/>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A12708-499C-4C05-9C3F-EFAC317E8BAC}" type="slidenum">
              <a:rPr lang="sl-SI" smtClean="0"/>
              <a:t>‹N°›</a:t>
            </a:fld>
            <a:endParaRPr 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Layout" Target="../slideLayouts/slideLayout4.xml"/><Relationship Id="rId7" Type="http://schemas.openxmlformats.org/officeDocument/2006/relationships/diagramColors" Target="../diagrams/colors1.xml"/><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8.xml"/><Relationship Id="rId7" Type="http://schemas.openxmlformats.org/officeDocument/2006/relationships/image" Target="../media/image4.png"/><Relationship Id="rId2" Type="http://schemas.openxmlformats.org/officeDocument/2006/relationships/video" Target="../media/media3.mp4"/><Relationship Id="rId1" Type="http://schemas.microsoft.com/office/2007/relationships/media" Target="../media/media3.mp4"/><Relationship Id="rId6" Type="http://schemas.openxmlformats.org/officeDocument/2006/relationships/image" Target="../media/image3.png"/><Relationship Id="rId5" Type="http://schemas.openxmlformats.org/officeDocument/2006/relationships/hyperlink" Target="https://www.homestyler.com/int/" TargetMode="External"/><Relationship Id="rId4" Type="http://schemas.openxmlformats.org/officeDocument/2006/relationships/hyperlink" Target="https://www.homestyler.com/floorplan/" TargetMode="Externa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video" Target="../media/media4.mp4"/><Relationship Id="rId1" Type="http://schemas.microsoft.com/office/2007/relationships/media" Target="../media/media4.mp4"/><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video" Target="../media/media5.mp4"/><Relationship Id="rId1" Type="http://schemas.microsoft.com/office/2007/relationships/media" Target="../media/media5.mp4"/><Relationship Id="rId5" Type="http://schemas.openxmlformats.org/officeDocument/2006/relationships/image" Target="../media/image2.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image" Target="../media/image11.jpeg"/><Relationship Id="rId2" Type="http://schemas.openxmlformats.org/officeDocument/2006/relationships/video" Target="../media/media6.mp4"/><Relationship Id="rId1" Type="http://schemas.microsoft.com/office/2007/relationships/media" Target="../media/media6.mp4"/><Relationship Id="rId6" Type="http://schemas.openxmlformats.org/officeDocument/2006/relationships/image" Target="../media/image10.jpeg"/><Relationship Id="rId5" Type="http://schemas.openxmlformats.org/officeDocument/2006/relationships/image" Target="../media/image9.jp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rhitekt – opis poklica in aktualna dela | Zaposlitev.info"/>
          <p:cNvPicPr>
            <a:picLocks noChangeAspect="1" noChangeArrowheads="1"/>
          </p:cNvPicPr>
          <p:nvPr/>
        </p:nvPicPr>
        <p:blipFill>
          <a:blip r:embed="rId4" cstate="print"/>
          <a:srcRect/>
          <a:stretch>
            <a:fillRect/>
          </a:stretch>
        </p:blipFill>
        <p:spPr bwMode="auto">
          <a:xfrm>
            <a:off x="0" y="0"/>
            <a:ext cx="9143999" cy="6858000"/>
          </a:xfrm>
          <a:prstGeom prst="rect">
            <a:avLst/>
          </a:prstGeom>
          <a:noFill/>
        </p:spPr>
      </p:pic>
      <p:sp>
        <p:nvSpPr>
          <p:cNvPr id="2" name="Naslov 1"/>
          <p:cNvSpPr>
            <a:spLocks noGrp="1"/>
          </p:cNvSpPr>
          <p:nvPr>
            <p:ph type="ctrTitle"/>
          </p:nvPr>
        </p:nvSpPr>
        <p:spPr>
          <a:xfrm>
            <a:off x="685800" y="2130425"/>
            <a:ext cx="8062664" cy="1874639"/>
          </a:xfrm>
        </p:spPr>
        <p:txBody>
          <a:bodyPr>
            <a:normAutofit/>
          </a:bodyPr>
          <a:lstStyle/>
          <a:p>
            <a:r>
              <a:rPr lang="sl-SI" sz="7200" dirty="0" smtClean="0">
                <a:solidFill>
                  <a:srgbClr val="00B0F0"/>
                </a:solidFill>
              </a:rPr>
              <a:t>ARHITEKTURA</a:t>
            </a:r>
            <a:endParaRPr lang="sl-SI" sz="7200" dirty="0">
              <a:solidFill>
                <a:srgbClr val="00B0F0"/>
              </a:solidFill>
            </a:endParaRPr>
          </a:p>
        </p:txBody>
      </p:sp>
      <p:sp>
        <p:nvSpPr>
          <p:cNvPr id="3" name="Podnaslov 2"/>
          <p:cNvSpPr>
            <a:spLocks noGrp="1"/>
          </p:cNvSpPr>
          <p:nvPr>
            <p:ph type="subTitle" idx="1"/>
          </p:nvPr>
        </p:nvSpPr>
        <p:spPr/>
        <p:txBody>
          <a:bodyPr/>
          <a:lstStyle/>
          <a:p>
            <a:pPr algn="l"/>
            <a:endParaRPr lang="sl-SI" dirty="0" smtClean="0"/>
          </a:p>
          <a:p>
            <a:pPr algn="l"/>
            <a:r>
              <a:rPr lang="sl-SI" smtClean="0"/>
              <a:t>Iris Hadžalič 8.a</a:t>
            </a:r>
            <a:endParaRPr lang="sl-SI" dirty="0"/>
          </a:p>
        </p:txBody>
      </p:sp>
      <p:pic>
        <p:nvPicPr>
          <p:cNvPr id="4" name="Iris ahitektura 1.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4212092" y="4077072"/>
            <a:ext cx="676275" cy="381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Kaj je to?</a:t>
            </a:r>
            <a:endParaRPr lang="sl-SI" dirty="0"/>
          </a:p>
        </p:txBody>
      </p:sp>
      <p:sp>
        <p:nvSpPr>
          <p:cNvPr id="3" name="Ograda vsebine 2"/>
          <p:cNvSpPr>
            <a:spLocks noGrp="1"/>
          </p:cNvSpPr>
          <p:nvPr>
            <p:ph sz="half" idx="1"/>
          </p:nvPr>
        </p:nvSpPr>
        <p:spPr/>
        <p:txBody>
          <a:bodyPr>
            <a:normAutofit/>
          </a:bodyPr>
          <a:lstStyle/>
          <a:p>
            <a:r>
              <a:rPr lang="sl-SI" sz="1800" b="1" dirty="0"/>
              <a:t>Arhitektura</a:t>
            </a:r>
            <a:r>
              <a:rPr lang="sl-SI" sz="1800" dirty="0"/>
              <a:t> je znanstvena, tehnična in umetniška disciplina, ki se posveča ustvarjanju okolja, ki je primerno za človeško prebivanje in delovanje ter razmišljanju o vprašanjih, ki so s tem povezana</a:t>
            </a:r>
            <a:r>
              <a:rPr lang="sl-SI" sz="1800" dirty="0" smtClean="0"/>
              <a:t>.</a:t>
            </a:r>
          </a:p>
          <a:p>
            <a:r>
              <a:rPr lang="sl-SI" sz="1800" dirty="0"/>
              <a:t>Na proces arhitekturnega projektiranja vplivajo najrazličnejši dejavniki in pogoji, od tehnologije gradnje, zahtev naročnikov in uporabnikov do veljavne zakonodaje</a:t>
            </a:r>
            <a:r>
              <a:rPr lang="sl-SI" sz="1800" dirty="0" smtClean="0"/>
              <a:t>.</a:t>
            </a:r>
          </a:p>
          <a:p>
            <a:endParaRPr lang="sl-SI" sz="1800" dirty="0"/>
          </a:p>
        </p:txBody>
      </p:sp>
      <p:graphicFrame>
        <p:nvGraphicFramePr>
          <p:cNvPr id="7" name="Ograda vsebine 6"/>
          <p:cNvGraphicFramePr>
            <a:graphicFrameLocks noGrp="1"/>
          </p:cNvGraphicFramePr>
          <p:nvPr>
            <p:ph sz="half" idx="2"/>
            <p:extLst>
              <p:ext uri="{D42A27DB-BD31-4B8C-83A1-F6EECF244321}">
                <p14:modId xmlns:p14="http://schemas.microsoft.com/office/powerpoint/2010/main" val="653240978"/>
              </p:ext>
            </p:extLst>
          </p:nvPr>
        </p:nvGraphicFramePr>
        <p:xfrm>
          <a:off x="4572000" y="1600200"/>
          <a:ext cx="41148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ris ahitektura 2.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9"/>
          <a:stretch>
            <a:fillRect/>
          </a:stretch>
        </p:blipFill>
        <p:spPr>
          <a:xfrm>
            <a:off x="2161876" y="4758715"/>
            <a:ext cx="676275" cy="381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solidFill>
                  <a:srgbClr val="FFC000"/>
                </a:solidFill>
              </a:rPr>
              <a:t>APLIKACIJA ZA USTVARJANE PRI ARHITEKTURI</a:t>
            </a:r>
            <a:endParaRPr lang="sl-SI" dirty="0">
              <a:solidFill>
                <a:srgbClr val="FFC000"/>
              </a:solidFill>
            </a:endParaRPr>
          </a:p>
        </p:txBody>
      </p:sp>
      <p:sp>
        <p:nvSpPr>
          <p:cNvPr id="4" name="Ograda besedila 3"/>
          <p:cNvSpPr>
            <a:spLocks noGrp="1"/>
          </p:cNvSpPr>
          <p:nvPr>
            <p:ph type="body" sz="half" idx="2"/>
          </p:nvPr>
        </p:nvSpPr>
        <p:spPr/>
        <p:txBody>
          <a:bodyPr/>
          <a:lstStyle/>
          <a:p>
            <a:r>
              <a:rPr lang="sl-SI" dirty="0" err="1" smtClean="0"/>
              <a:t>HOMEstyler</a:t>
            </a:r>
            <a:r>
              <a:rPr lang="sl-SI" dirty="0" smtClean="0"/>
              <a:t>:</a:t>
            </a:r>
          </a:p>
          <a:p>
            <a:r>
              <a:rPr lang="sl-SI" dirty="0" smtClean="0"/>
              <a:t>1. </a:t>
            </a:r>
            <a:r>
              <a:rPr lang="sl-SI" dirty="0" smtClean="0">
                <a:hlinkClick r:id="rId4"/>
              </a:rPr>
              <a:t>https://www.homestyler.com/floorplan/</a:t>
            </a:r>
            <a:r>
              <a:rPr lang="sl-SI" dirty="0" smtClean="0"/>
              <a:t>  -  starejša verzija</a:t>
            </a:r>
          </a:p>
          <a:p>
            <a:r>
              <a:rPr lang="sl-SI" dirty="0" smtClean="0"/>
              <a:t>2. </a:t>
            </a:r>
            <a:r>
              <a:rPr lang="sl-SI" dirty="0" smtClean="0">
                <a:hlinkClick r:id="rId5"/>
              </a:rPr>
              <a:t>https://www.homestyler.com/int/</a:t>
            </a:r>
            <a:r>
              <a:rPr lang="sl-SI" dirty="0" smtClean="0"/>
              <a:t>  - novejša verzija</a:t>
            </a:r>
          </a:p>
          <a:p>
            <a:endParaRPr lang="sl-SI" dirty="0"/>
          </a:p>
          <a:p>
            <a:pPr marL="342900" indent="-342900">
              <a:buAutoNum type="arabicPeriod"/>
            </a:pPr>
            <a:r>
              <a:rPr lang="sl-SI" dirty="0" smtClean="0"/>
              <a:t>Prva verzija </a:t>
            </a:r>
            <a:r>
              <a:rPr lang="sl-SI" dirty="0" smtClean="0"/>
              <a:t>je </a:t>
            </a:r>
            <a:r>
              <a:rPr lang="sl-SI" dirty="0" smtClean="0"/>
              <a:t>namenjena zabavi ali pa zanimanju za ta poklic.</a:t>
            </a:r>
          </a:p>
          <a:p>
            <a:pPr marL="342900" indent="-342900">
              <a:buAutoNum type="arabicPeriod"/>
            </a:pPr>
            <a:r>
              <a:rPr lang="sl-SI" dirty="0"/>
              <a:t> </a:t>
            </a:r>
            <a:r>
              <a:rPr lang="sl-SI" dirty="0" smtClean="0"/>
              <a:t>Druga verzija je namenjena vaji ali želji po tem delu.</a:t>
            </a:r>
            <a:endParaRPr lang="sl-SI" dirty="0"/>
          </a:p>
        </p:txBody>
      </p:sp>
      <p:pic>
        <p:nvPicPr>
          <p:cNvPr id="16386" name="Picture 2"/>
          <p:cNvPicPr>
            <a:picLocks noGrp="1" noChangeAspect="1" noChangeArrowheads="1"/>
          </p:cNvPicPr>
          <p:nvPr>
            <p:ph idx="1"/>
          </p:nvPr>
        </p:nvPicPr>
        <p:blipFill>
          <a:blip r:embed="rId6" cstate="print"/>
          <a:srcRect/>
          <a:stretch>
            <a:fillRect/>
          </a:stretch>
        </p:blipFill>
        <p:spPr bwMode="auto">
          <a:xfrm>
            <a:off x="3563888" y="548681"/>
            <a:ext cx="4536504" cy="2736303"/>
          </a:xfrm>
          <a:prstGeom prst="rect">
            <a:avLst/>
          </a:prstGeom>
          <a:noFill/>
          <a:ln w="9525">
            <a:noFill/>
            <a:miter lim="800000"/>
            <a:headEnd/>
            <a:tailEnd/>
          </a:ln>
        </p:spPr>
      </p:pic>
      <p:pic>
        <p:nvPicPr>
          <p:cNvPr id="16387" name="Picture 3"/>
          <p:cNvPicPr>
            <a:picLocks noChangeAspect="1" noChangeArrowheads="1"/>
          </p:cNvPicPr>
          <p:nvPr/>
        </p:nvPicPr>
        <p:blipFill>
          <a:blip r:embed="rId7" cstate="print"/>
          <a:srcRect/>
          <a:stretch>
            <a:fillRect/>
          </a:stretch>
        </p:blipFill>
        <p:spPr bwMode="auto">
          <a:xfrm>
            <a:off x="3563888" y="3501008"/>
            <a:ext cx="4680520" cy="3356992"/>
          </a:xfrm>
          <a:prstGeom prst="rect">
            <a:avLst/>
          </a:prstGeom>
          <a:noFill/>
          <a:ln w="9525">
            <a:noFill/>
            <a:miter lim="800000"/>
            <a:headEnd/>
            <a:tailEnd/>
          </a:ln>
        </p:spPr>
      </p:pic>
      <p:pic>
        <p:nvPicPr>
          <p:cNvPr id="3" name="Iris ahitektura 3.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8"/>
          <a:stretch>
            <a:fillRect/>
          </a:stretch>
        </p:blipFill>
        <p:spPr>
          <a:xfrm>
            <a:off x="1403648" y="4437112"/>
            <a:ext cx="676275" cy="381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b="0" u="sng" dirty="0"/>
              <a:t>Home Design &amp; FREE Floor Plan Software Online - </a:t>
            </a:r>
            <a:r>
              <a:rPr lang="en-US" b="0" u="sng" dirty="0" err="1" smtClean="0"/>
              <a:t>Homestyler</a:t>
            </a:r>
            <a:endParaRPr lang="sl-SI" dirty="0"/>
          </a:p>
        </p:txBody>
      </p:sp>
      <p:sp>
        <p:nvSpPr>
          <p:cNvPr id="4" name="Ograda besedila 3"/>
          <p:cNvSpPr>
            <a:spLocks noGrp="1"/>
          </p:cNvSpPr>
          <p:nvPr>
            <p:ph type="body" sz="half" idx="2"/>
          </p:nvPr>
        </p:nvSpPr>
        <p:spPr>
          <a:xfrm>
            <a:off x="1547664" y="5373216"/>
            <a:ext cx="5904656" cy="1158006"/>
          </a:xfrm>
        </p:spPr>
        <p:txBody>
          <a:bodyPr>
            <a:normAutofit/>
          </a:bodyPr>
          <a:lstStyle/>
          <a:p>
            <a:r>
              <a:rPr lang="sl-SI" dirty="0" smtClean="0"/>
              <a:t>Tu lahko za zabavo ustvarjate različna stanovanja, hiše. Lahko se igrate z barvami oblikami, na voljo imate različno in raznovrstno pohištvo. Na koncu pa ne pozabite shraniti svoje </a:t>
            </a:r>
            <a:r>
              <a:rPr lang="sl-SI" dirty="0" smtClean="0"/>
              <a:t>umetnine. Zanimivo pri </a:t>
            </a:r>
            <a:r>
              <a:rPr lang="sl-SI" dirty="0" smtClean="0"/>
              <a:t>tej </a:t>
            </a:r>
            <a:r>
              <a:rPr lang="sl-SI" dirty="0" smtClean="0"/>
              <a:t>aplikaciji je, </a:t>
            </a:r>
            <a:r>
              <a:rPr lang="sl-SI" dirty="0" smtClean="0"/>
              <a:t>da lahko izdelek </a:t>
            </a:r>
            <a:r>
              <a:rPr lang="sl-SI" dirty="0" smtClean="0"/>
              <a:t>shranite, vidno javnosti </a:t>
            </a:r>
            <a:r>
              <a:rPr lang="sl-SI" dirty="0" smtClean="0"/>
              <a:t>ali pa za svojo </a:t>
            </a:r>
            <a:r>
              <a:rPr lang="sl-SI" dirty="0" smtClean="0"/>
              <a:t>evidenco</a:t>
            </a:r>
            <a:r>
              <a:rPr lang="sl-SI" dirty="0" smtClean="0"/>
              <a:t>.</a:t>
            </a:r>
          </a:p>
        </p:txBody>
      </p:sp>
      <p:pic>
        <p:nvPicPr>
          <p:cNvPr id="17410" name="Picture 2"/>
          <p:cNvPicPr>
            <a:picLocks noGrp="1" noChangeAspect="1" noChangeArrowheads="1"/>
          </p:cNvPicPr>
          <p:nvPr>
            <p:ph type="pic" idx="1"/>
          </p:nvPr>
        </p:nvPicPr>
        <p:blipFill>
          <a:blip r:embed="rId4" cstate="print"/>
          <a:srcRect l="9921" r="9921"/>
          <a:stretch>
            <a:fillRect/>
          </a:stretch>
        </p:blipFill>
        <p:spPr bwMode="auto">
          <a:xfrm>
            <a:off x="0" y="0"/>
            <a:ext cx="3995936" cy="4221088"/>
          </a:xfrm>
          <a:prstGeom prst="rect">
            <a:avLst/>
          </a:prstGeom>
          <a:noFill/>
          <a:ln w="9525">
            <a:noFill/>
            <a:miter lim="800000"/>
            <a:headEnd/>
            <a:tailEnd/>
          </a:ln>
        </p:spPr>
      </p:pic>
      <p:pic>
        <p:nvPicPr>
          <p:cNvPr id="17412" name="Picture 4"/>
          <p:cNvPicPr>
            <a:picLocks noChangeAspect="1" noChangeArrowheads="1"/>
          </p:cNvPicPr>
          <p:nvPr/>
        </p:nvPicPr>
        <p:blipFill>
          <a:blip r:embed="rId5" cstate="print"/>
          <a:srcRect/>
          <a:stretch>
            <a:fillRect/>
          </a:stretch>
        </p:blipFill>
        <p:spPr bwMode="auto">
          <a:xfrm>
            <a:off x="3995936" y="0"/>
            <a:ext cx="5148064" cy="4221088"/>
          </a:xfrm>
          <a:prstGeom prst="rect">
            <a:avLst/>
          </a:prstGeom>
          <a:noFill/>
          <a:ln w="9525">
            <a:noFill/>
            <a:miter lim="800000"/>
            <a:headEnd/>
            <a:tailEnd/>
          </a:ln>
        </p:spPr>
      </p:pic>
      <p:pic>
        <p:nvPicPr>
          <p:cNvPr id="3" name="Iris ahitektura 4.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7524328" y="4344694"/>
            <a:ext cx="676275" cy="381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en-US" b="0" u="sng" dirty="0" err="1"/>
              <a:t>Homestyler</a:t>
            </a:r>
            <a:r>
              <a:rPr lang="en-US" b="0" u="sng" dirty="0"/>
              <a:t> - Free 3D Home Design Software &amp; Floor Planner </a:t>
            </a:r>
            <a:r>
              <a:rPr lang="sl-SI" b="0" u="sng" dirty="0"/>
              <a:t> </a:t>
            </a:r>
            <a:endParaRPr lang="sl-SI" dirty="0"/>
          </a:p>
        </p:txBody>
      </p:sp>
      <p:sp>
        <p:nvSpPr>
          <p:cNvPr id="4" name="Ograda besedila 3"/>
          <p:cNvSpPr>
            <a:spLocks noGrp="1"/>
          </p:cNvSpPr>
          <p:nvPr>
            <p:ph type="body" sz="half" idx="2"/>
          </p:nvPr>
        </p:nvSpPr>
        <p:spPr/>
        <p:txBody>
          <a:bodyPr/>
          <a:lstStyle/>
          <a:p>
            <a:r>
              <a:rPr lang="sl-SI" dirty="0" smtClean="0"/>
              <a:t>Namenjena je za večjo starost in </a:t>
            </a:r>
            <a:r>
              <a:rPr lang="sl-SI" dirty="0" smtClean="0"/>
              <a:t>je veliko bolj</a:t>
            </a:r>
            <a:r>
              <a:rPr lang="sl-SI" dirty="0" smtClean="0"/>
              <a:t> natančna. </a:t>
            </a:r>
            <a:r>
              <a:rPr lang="sl-SI" dirty="0" smtClean="0"/>
              <a:t>Tu lahko izbirate material</a:t>
            </a:r>
            <a:r>
              <a:rPr lang="sl-SI" dirty="0" smtClean="0"/>
              <a:t>, obliko, barvo</a:t>
            </a:r>
            <a:r>
              <a:rPr lang="sl-SI" dirty="0" smtClean="0"/>
              <a:t>. </a:t>
            </a:r>
            <a:endParaRPr lang="sl-SI" dirty="0"/>
          </a:p>
        </p:txBody>
      </p:sp>
      <p:pic>
        <p:nvPicPr>
          <p:cNvPr id="18434" name="Picture 2"/>
          <p:cNvPicPr>
            <a:picLocks noGrp="1" noChangeAspect="1" noChangeArrowheads="1"/>
          </p:cNvPicPr>
          <p:nvPr>
            <p:ph type="pic" idx="1"/>
          </p:nvPr>
        </p:nvPicPr>
        <p:blipFill>
          <a:blip r:embed="rId4" cstate="print"/>
          <a:srcRect l="9921" r="9921"/>
          <a:stretch>
            <a:fillRect/>
          </a:stretch>
        </p:blipFill>
        <p:spPr bwMode="auto">
          <a:xfrm>
            <a:off x="1547664" y="476672"/>
            <a:ext cx="6048672" cy="4250903"/>
          </a:xfrm>
          <a:prstGeom prst="rect">
            <a:avLst/>
          </a:prstGeom>
          <a:noFill/>
          <a:ln w="9525">
            <a:noFill/>
            <a:miter lim="800000"/>
            <a:headEnd/>
            <a:tailEnd/>
          </a:ln>
        </p:spPr>
      </p:pic>
      <p:pic>
        <p:nvPicPr>
          <p:cNvPr id="5" name="Iris ahitektura 5.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6876256" y="5661248"/>
            <a:ext cx="676275" cy="381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sl-SI" dirty="0" smtClean="0"/>
              <a:t>Projekt: idealne sobe</a:t>
            </a:r>
            <a:endParaRPr lang="sl-SI" dirty="0"/>
          </a:p>
        </p:txBody>
      </p:sp>
      <p:pic>
        <p:nvPicPr>
          <p:cNvPr id="4" name="Espace réservé du contenu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611560" y="1628800"/>
            <a:ext cx="3651425" cy="2332855"/>
          </a:xfrm>
        </p:spPr>
      </p:pic>
      <p:pic>
        <p:nvPicPr>
          <p:cNvPr id="5" name="Imag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16016" y="1628800"/>
            <a:ext cx="3596159" cy="2394526"/>
          </a:xfrm>
          <a:prstGeom prst="rect">
            <a:avLst/>
          </a:prstGeom>
        </p:spPr>
      </p:pic>
      <p:pic>
        <p:nvPicPr>
          <p:cNvPr id="6" name="Imag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9592" y="4118295"/>
            <a:ext cx="2900189" cy="2397847"/>
          </a:xfrm>
          <a:prstGeom prst="rect">
            <a:avLst/>
          </a:prstGeom>
        </p:spPr>
      </p:pic>
      <p:pic>
        <p:nvPicPr>
          <p:cNvPr id="7" name="Imag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44046" y="4221088"/>
            <a:ext cx="3340097" cy="2413143"/>
          </a:xfrm>
          <a:prstGeom prst="rect">
            <a:avLst/>
          </a:prstGeom>
        </p:spPr>
      </p:pic>
      <p:pic>
        <p:nvPicPr>
          <p:cNvPr id="8" name="Iris ahitektura 6.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8"/>
          <a:stretch>
            <a:fillRect/>
          </a:stretch>
        </p:blipFill>
        <p:spPr>
          <a:xfrm>
            <a:off x="3923928" y="3658738"/>
            <a:ext cx="676275" cy="381000"/>
          </a:xfrm>
          <a:prstGeom prst="rect">
            <a:avLst/>
          </a:prstGeom>
        </p:spPr>
      </p:pic>
    </p:spTree>
    <p:extLst>
      <p:ext uri="{BB962C8B-B14F-4D97-AF65-F5344CB8AC3E}">
        <p14:creationId xmlns:p14="http://schemas.microsoft.com/office/powerpoint/2010/main" val="18885495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vol="80000">
                <p:cTn id="7" fill="hold" display="0">
                  <p:stCondLst>
                    <p:cond delay="indefinite"/>
                  </p:stCondLst>
                </p:cTn>
                <p:tgtEl>
                  <p:spTgt spid="8"/>
                </p:tgtEl>
              </p:cMediaNode>
            </p:video>
          </p:childTnLst>
        </p:cTn>
      </p:par>
    </p:tn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TotalTime>
  <Words>229</Words>
  <Application>Microsoft Office PowerPoint</Application>
  <PresentationFormat>Affichage à l'écran (4:3)</PresentationFormat>
  <Paragraphs>25</Paragraphs>
  <Slides>6</Slides>
  <Notes>0</Notes>
  <HiddenSlides>0</HiddenSlides>
  <MMClips>6</MMClips>
  <ScaleCrop>false</ScaleCrop>
  <HeadingPairs>
    <vt:vector size="4" baseType="variant">
      <vt:variant>
        <vt:lpstr>Thème</vt:lpstr>
      </vt:variant>
      <vt:variant>
        <vt:i4>1</vt:i4>
      </vt:variant>
      <vt:variant>
        <vt:lpstr>Titres des diapositives</vt:lpstr>
      </vt:variant>
      <vt:variant>
        <vt:i4>6</vt:i4>
      </vt:variant>
    </vt:vector>
  </HeadingPairs>
  <TitlesOfParts>
    <vt:vector size="7" baseType="lpstr">
      <vt:lpstr>Officeova tema</vt:lpstr>
      <vt:lpstr>ARHITEKTURA</vt:lpstr>
      <vt:lpstr>Kaj je to?</vt:lpstr>
      <vt:lpstr>APLIKACIJA ZA USTVARJANE PRI ARHITEKTURI</vt:lpstr>
      <vt:lpstr>  Home Design &amp; FREE Floor Plan Software Online - Homestyler</vt:lpstr>
      <vt:lpstr>Homestyler - Free 3D Home Design Software &amp; Floor Planner  </vt:lpstr>
      <vt:lpstr>Projekt: idealne sobe</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ARHITEKTURA</dc:title>
  <dc:creator>Hugo</dc:creator>
  <cp:lastModifiedBy>philippe de beaugrenier</cp:lastModifiedBy>
  <cp:revision>18</cp:revision>
  <dcterms:created xsi:type="dcterms:W3CDTF">2020-12-09T13:44:27Z</dcterms:created>
  <dcterms:modified xsi:type="dcterms:W3CDTF">2021-01-18T11:58:24Z</dcterms:modified>
</cp:coreProperties>
</file>